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5" r:id="rId7"/>
    <p:sldId id="261" r:id="rId8"/>
    <p:sldId id="266" r:id="rId9"/>
    <p:sldId id="268" r:id="rId10"/>
    <p:sldId id="263" r:id="rId11"/>
    <p:sldId id="264"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7B357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8" autoAdjust="0"/>
    <p:restoredTop sz="94574" autoAdjust="0"/>
  </p:normalViewPr>
  <p:slideViewPr>
    <p:cSldViewPr>
      <p:cViewPr varScale="1">
        <p:scale>
          <a:sx n="63" d="100"/>
          <a:sy n="63" d="100"/>
        </p:scale>
        <p:origin x="-22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0DD4E2-25D5-4C22-BDBD-F3B0D9019B00}"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US"/>
        </a:p>
      </dgm:t>
    </dgm:pt>
    <dgm:pt modelId="{E2703A08-7875-48FF-9273-AF683319A2A4}">
      <dgm:prSet phldrT="[Text]"/>
      <dgm:spPr/>
      <dgm:t>
        <a:bodyPr/>
        <a:lstStyle/>
        <a:p>
          <a:r>
            <a:rPr lang="en-US" dirty="0" smtClean="0"/>
            <a:t>Prior to the 19</a:t>
          </a:r>
          <a:r>
            <a:rPr lang="en-US" baseline="30000" dirty="0" smtClean="0"/>
            <a:t>th</a:t>
          </a:r>
          <a:r>
            <a:rPr lang="en-US" dirty="0" smtClean="0"/>
            <a:t> century</a:t>
          </a:r>
          <a:endParaRPr lang="en-US" dirty="0"/>
        </a:p>
      </dgm:t>
    </dgm:pt>
    <dgm:pt modelId="{98AA0736-4A2D-48C2-BA74-4F4C1757A706}" type="parTrans" cxnId="{B1D270ED-2D84-4C86-8E64-B510E245E0EA}">
      <dgm:prSet/>
      <dgm:spPr/>
      <dgm:t>
        <a:bodyPr/>
        <a:lstStyle/>
        <a:p>
          <a:endParaRPr lang="en-US"/>
        </a:p>
      </dgm:t>
    </dgm:pt>
    <dgm:pt modelId="{A3AD46A2-AD7F-4464-B26E-4808E508F53A}" type="sibTrans" cxnId="{B1D270ED-2D84-4C86-8E64-B510E245E0EA}">
      <dgm:prSet/>
      <dgm:spPr/>
      <dgm:t>
        <a:bodyPr/>
        <a:lstStyle/>
        <a:p>
          <a:endParaRPr lang="en-US"/>
        </a:p>
      </dgm:t>
    </dgm:pt>
    <dgm:pt modelId="{EC0D00C7-3867-49ED-BBA3-78C051D8ED06}">
      <dgm:prSet phldrT="[Text]"/>
      <dgm:spPr/>
      <dgm:t>
        <a:bodyPr/>
        <a:lstStyle/>
        <a:p>
          <a:r>
            <a:rPr lang="en-US" dirty="0" smtClean="0"/>
            <a:t>Learning happened in groups which included small children as young as 2</a:t>
          </a:r>
          <a:endParaRPr lang="en-US" dirty="0"/>
        </a:p>
      </dgm:t>
    </dgm:pt>
    <dgm:pt modelId="{329278B5-A439-4D75-B3D7-6DFFF7CAEA41}" type="parTrans" cxnId="{C5844E20-976C-4D59-8DB9-5D1FC7191C94}">
      <dgm:prSet/>
      <dgm:spPr/>
      <dgm:t>
        <a:bodyPr/>
        <a:lstStyle/>
        <a:p>
          <a:endParaRPr lang="en-US"/>
        </a:p>
      </dgm:t>
    </dgm:pt>
    <dgm:pt modelId="{DB2352AF-659F-426A-9C32-04BB32A610D0}" type="sibTrans" cxnId="{C5844E20-976C-4D59-8DB9-5D1FC7191C94}">
      <dgm:prSet/>
      <dgm:spPr/>
      <dgm:t>
        <a:bodyPr/>
        <a:lstStyle/>
        <a:p>
          <a:endParaRPr lang="en-US"/>
        </a:p>
      </dgm:t>
    </dgm:pt>
    <dgm:pt modelId="{0F0DD87B-707C-49DF-9B17-78B0B4C21DDA}">
      <dgm:prSet phldrT="[Text]"/>
      <dgm:spPr/>
      <dgm:t>
        <a:bodyPr/>
        <a:lstStyle/>
        <a:p>
          <a:r>
            <a:rPr lang="en-US" dirty="0" smtClean="0"/>
            <a:t>Children who learned to read were considered educated</a:t>
          </a:r>
          <a:endParaRPr lang="en-US" dirty="0"/>
        </a:p>
      </dgm:t>
    </dgm:pt>
    <dgm:pt modelId="{97C99F3F-C6C0-44EB-906D-A132D038F9B9}" type="parTrans" cxnId="{F1B5D6C2-F99A-4262-83BF-04B4368A4435}">
      <dgm:prSet/>
      <dgm:spPr/>
      <dgm:t>
        <a:bodyPr/>
        <a:lstStyle/>
        <a:p>
          <a:endParaRPr lang="en-US"/>
        </a:p>
      </dgm:t>
    </dgm:pt>
    <dgm:pt modelId="{20490D33-790D-462F-8C99-CFCA0A9365F7}" type="sibTrans" cxnId="{F1B5D6C2-F99A-4262-83BF-04B4368A4435}">
      <dgm:prSet/>
      <dgm:spPr/>
      <dgm:t>
        <a:bodyPr/>
        <a:lstStyle/>
        <a:p>
          <a:endParaRPr lang="en-US"/>
        </a:p>
      </dgm:t>
    </dgm:pt>
    <dgm:pt modelId="{5B4C0B41-BF6A-4271-B447-016893D88F82}">
      <dgm:prSet phldrT="[Text]"/>
      <dgm:spPr/>
      <dgm:t>
        <a:bodyPr/>
        <a:lstStyle/>
        <a:p>
          <a:r>
            <a:rPr lang="en-US" dirty="0" smtClean="0"/>
            <a:t>The 19</a:t>
          </a:r>
          <a:r>
            <a:rPr lang="en-US" baseline="30000" dirty="0" smtClean="0"/>
            <a:t>th</a:t>
          </a:r>
          <a:r>
            <a:rPr lang="en-US" dirty="0" smtClean="0"/>
            <a:t> Century-The Age of Reason</a:t>
          </a:r>
        </a:p>
      </dgm:t>
    </dgm:pt>
    <dgm:pt modelId="{C3DD6905-330A-42CE-8E09-9216545A04B2}" type="parTrans" cxnId="{4A59561F-72AC-424A-9FAA-84FF8C7841F6}">
      <dgm:prSet/>
      <dgm:spPr/>
      <dgm:t>
        <a:bodyPr/>
        <a:lstStyle/>
        <a:p>
          <a:endParaRPr lang="en-US"/>
        </a:p>
      </dgm:t>
    </dgm:pt>
    <dgm:pt modelId="{F7C905AC-C426-43CC-946F-33E6A1999368}" type="sibTrans" cxnId="{4A59561F-72AC-424A-9FAA-84FF8C7841F6}">
      <dgm:prSet/>
      <dgm:spPr/>
      <dgm:t>
        <a:bodyPr/>
        <a:lstStyle/>
        <a:p>
          <a:endParaRPr lang="en-US"/>
        </a:p>
      </dgm:t>
    </dgm:pt>
    <dgm:pt modelId="{1E7AE827-615D-4B71-BCCC-18525A2AD683}">
      <dgm:prSet phldrT="[Text]"/>
      <dgm:spPr/>
      <dgm:t>
        <a:bodyPr/>
        <a:lstStyle/>
        <a:p>
          <a:r>
            <a:rPr lang="en-US" dirty="0" smtClean="0"/>
            <a:t>Separation of age groups</a:t>
          </a:r>
        </a:p>
        <a:p>
          <a:r>
            <a:rPr lang="en-US" dirty="0" smtClean="0"/>
            <a:t>Shift from religious focus to scientific knowledge</a:t>
          </a:r>
          <a:endParaRPr lang="en-US" dirty="0"/>
        </a:p>
      </dgm:t>
    </dgm:pt>
    <dgm:pt modelId="{FD45818C-DDF9-4C1A-BA36-3858E90A3CEF}" type="parTrans" cxnId="{314111C6-3B15-40ED-8950-81E933AE3CDB}">
      <dgm:prSet/>
      <dgm:spPr/>
      <dgm:t>
        <a:bodyPr/>
        <a:lstStyle/>
        <a:p>
          <a:endParaRPr lang="en-US"/>
        </a:p>
      </dgm:t>
    </dgm:pt>
    <dgm:pt modelId="{D4C6B036-2117-4ACD-9C59-25ABDD2B3A17}" type="sibTrans" cxnId="{314111C6-3B15-40ED-8950-81E933AE3CDB}">
      <dgm:prSet/>
      <dgm:spPr/>
      <dgm:t>
        <a:bodyPr/>
        <a:lstStyle/>
        <a:p>
          <a:endParaRPr lang="en-US"/>
        </a:p>
      </dgm:t>
    </dgm:pt>
    <dgm:pt modelId="{6B12C353-B442-4BC0-9AD2-E3AE52EFF76E}">
      <dgm:prSet phldrT="[Text]"/>
      <dgm:spPr/>
      <dgm:t>
        <a:bodyPr/>
        <a:lstStyle/>
        <a:p>
          <a:r>
            <a:rPr lang="en-US" dirty="0" smtClean="0"/>
            <a:t>Urbanization, Industrialization</a:t>
          </a:r>
        </a:p>
        <a:p>
          <a:r>
            <a:rPr lang="en-US" dirty="0" smtClean="0"/>
            <a:t>Curriculum change  Beginning of Kindergarten</a:t>
          </a:r>
          <a:endParaRPr lang="en-US" dirty="0"/>
        </a:p>
      </dgm:t>
    </dgm:pt>
    <dgm:pt modelId="{692C28E8-B4AF-441B-B089-DC7E21802B74}" type="parTrans" cxnId="{EAA6FF1D-1849-4446-9D99-E4E3CA0D4DA9}">
      <dgm:prSet/>
      <dgm:spPr/>
      <dgm:t>
        <a:bodyPr/>
        <a:lstStyle/>
        <a:p>
          <a:endParaRPr lang="en-US"/>
        </a:p>
      </dgm:t>
    </dgm:pt>
    <dgm:pt modelId="{4E9D78C9-F144-4F78-B249-5BF89C3CCC8F}" type="sibTrans" cxnId="{EAA6FF1D-1849-4446-9D99-E4E3CA0D4DA9}">
      <dgm:prSet/>
      <dgm:spPr/>
      <dgm:t>
        <a:bodyPr/>
        <a:lstStyle/>
        <a:p>
          <a:endParaRPr lang="en-US"/>
        </a:p>
      </dgm:t>
    </dgm:pt>
    <dgm:pt modelId="{D6F99B12-1653-4576-90D1-C94461BB7518}">
      <dgm:prSet phldrT="[Text]"/>
      <dgm:spPr/>
      <dgm:t>
        <a:bodyPr/>
        <a:lstStyle/>
        <a:p>
          <a:r>
            <a:rPr lang="en-US" dirty="0" smtClean="0"/>
            <a:t>20</a:t>
          </a:r>
          <a:r>
            <a:rPr lang="en-US" baseline="30000" dirty="0" smtClean="0"/>
            <a:t>th</a:t>
          </a:r>
          <a:r>
            <a:rPr lang="en-US" dirty="0" smtClean="0"/>
            <a:t> Century</a:t>
          </a:r>
          <a:endParaRPr lang="en-US" dirty="0"/>
        </a:p>
      </dgm:t>
    </dgm:pt>
    <dgm:pt modelId="{64A35E45-AA4E-4C90-83C2-B235A52A25AF}" type="parTrans" cxnId="{13800748-94EE-446A-8378-F73D8DA1B88D}">
      <dgm:prSet/>
      <dgm:spPr/>
      <dgm:t>
        <a:bodyPr/>
        <a:lstStyle/>
        <a:p>
          <a:endParaRPr lang="en-US"/>
        </a:p>
      </dgm:t>
    </dgm:pt>
    <dgm:pt modelId="{DF9DF42D-5B8C-4F01-BCB1-7F6FBADDAA21}" type="sibTrans" cxnId="{13800748-94EE-446A-8378-F73D8DA1B88D}">
      <dgm:prSet/>
      <dgm:spPr/>
      <dgm:t>
        <a:bodyPr/>
        <a:lstStyle/>
        <a:p>
          <a:endParaRPr lang="en-US"/>
        </a:p>
      </dgm:t>
    </dgm:pt>
    <dgm:pt modelId="{628B6587-6F6C-4C1C-B7F5-8A4082CE9FC3}">
      <dgm:prSet phldrT="[Text]"/>
      <dgm:spPr/>
      <dgm:t>
        <a:bodyPr/>
        <a:lstStyle/>
        <a:p>
          <a:r>
            <a:rPr lang="en-US" dirty="0" smtClean="0"/>
            <a:t>Introduction of psychology </a:t>
          </a:r>
        </a:p>
        <a:p>
          <a:r>
            <a:rPr lang="en-US" dirty="0" smtClean="0"/>
            <a:t>Theorists </a:t>
          </a:r>
          <a:endParaRPr lang="en-US" dirty="0"/>
        </a:p>
      </dgm:t>
    </dgm:pt>
    <dgm:pt modelId="{C52F47CB-2438-4D4C-B3C2-CAC1EEE802D0}" type="parTrans" cxnId="{F746C67E-959A-4410-8DB7-38C4F9B63B09}">
      <dgm:prSet/>
      <dgm:spPr/>
      <dgm:t>
        <a:bodyPr/>
        <a:lstStyle/>
        <a:p>
          <a:endParaRPr lang="en-US"/>
        </a:p>
      </dgm:t>
    </dgm:pt>
    <dgm:pt modelId="{976C3F78-1853-4323-8384-2A7CCFECE1C2}" type="sibTrans" cxnId="{F746C67E-959A-4410-8DB7-38C4F9B63B09}">
      <dgm:prSet/>
      <dgm:spPr/>
      <dgm:t>
        <a:bodyPr/>
        <a:lstStyle/>
        <a:p>
          <a:endParaRPr lang="en-US"/>
        </a:p>
      </dgm:t>
    </dgm:pt>
    <dgm:pt modelId="{DD254729-EE33-4E29-8B14-D8D02A8B2E74}">
      <dgm:prSet phldrT="[Text]"/>
      <dgm:spPr/>
      <dgm:t>
        <a:bodyPr/>
        <a:lstStyle/>
        <a:p>
          <a:r>
            <a:rPr lang="en-US" dirty="0" smtClean="0"/>
            <a:t>Progressive education </a:t>
          </a:r>
        </a:p>
        <a:p>
          <a:r>
            <a:rPr lang="en-US" dirty="0" smtClean="0"/>
            <a:t>Beginning of Head Start</a:t>
          </a:r>
          <a:endParaRPr lang="en-US" dirty="0"/>
        </a:p>
      </dgm:t>
    </dgm:pt>
    <dgm:pt modelId="{4668705F-F48E-49BA-A8D5-7FC7E99336C4}" type="parTrans" cxnId="{20704339-5029-4F5B-9596-EF7B276C624B}">
      <dgm:prSet/>
      <dgm:spPr/>
      <dgm:t>
        <a:bodyPr/>
        <a:lstStyle/>
        <a:p>
          <a:endParaRPr lang="en-US"/>
        </a:p>
      </dgm:t>
    </dgm:pt>
    <dgm:pt modelId="{E4D0AD68-5320-4E57-AEEC-944BBD22921B}" type="sibTrans" cxnId="{20704339-5029-4F5B-9596-EF7B276C624B}">
      <dgm:prSet/>
      <dgm:spPr/>
      <dgm:t>
        <a:bodyPr/>
        <a:lstStyle/>
        <a:p>
          <a:endParaRPr lang="en-US"/>
        </a:p>
      </dgm:t>
    </dgm:pt>
    <dgm:pt modelId="{B294E72E-851E-4057-8394-A18A3E820044}" type="pres">
      <dgm:prSet presAssocID="{860DD4E2-25D5-4C22-BDBD-F3B0D9019B00}" presName="Name0" presStyleCnt="0">
        <dgm:presLayoutVars>
          <dgm:dir/>
          <dgm:animLvl val="lvl"/>
          <dgm:resizeHandles val="exact"/>
        </dgm:presLayoutVars>
      </dgm:prSet>
      <dgm:spPr/>
      <dgm:t>
        <a:bodyPr/>
        <a:lstStyle/>
        <a:p>
          <a:endParaRPr lang="en-US"/>
        </a:p>
      </dgm:t>
    </dgm:pt>
    <dgm:pt modelId="{F3749745-C13D-4E41-BD8F-75A2E5B82F92}" type="pres">
      <dgm:prSet presAssocID="{D6F99B12-1653-4576-90D1-C94461BB7518}" presName="boxAndChildren" presStyleCnt="0"/>
      <dgm:spPr/>
    </dgm:pt>
    <dgm:pt modelId="{4452E0A4-5FD6-4D3D-AB97-34B23D281545}" type="pres">
      <dgm:prSet presAssocID="{D6F99B12-1653-4576-90D1-C94461BB7518}" presName="parentTextBox" presStyleLbl="node1" presStyleIdx="0" presStyleCnt="3"/>
      <dgm:spPr/>
      <dgm:t>
        <a:bodyPr/>
        <a:lstStyle/>
        <a:p>
          <a:endParaRPr lang="en-US"/>
        </a:p>
      </dgm:t>
    </dgm:pt>
    <dgm:pt modelId="{DF42440E-22FA-45BC-A9DB-0E2077586350}" type="pres">
      <dgm:prSet presAssocID="{D6F99B12-1653-4576-90D1-C94461BB7518}" presName="entireBox" presStyleLbl="node1" presStyleIdx="0" presStyleCnt="3"/>
      <dgm:spPr/>
      <dgm:t>
        <a:bodyPr/>
        <a:lstStyle/>
        <a:p>
          <a:endParaRPr lang="en-US"/>
        </a:p>
      </dgm:t>
    </dgm:pt>
    <dgm:pt modelId="{AEECFDEC-1FE7-4982-88A0-0A05387E899D}" type="pres">
      <dgm:prSet presAssocID="{D6F99B12-1653-4576-90D1-C94461BB7518}" presName="descendantBox" presStyleCnt="0"/>
      <dgm:spPr/>
    </dgm:pt>
    <dgm:pt modelId="{D6BE7678-D169-4C8B-8CD8-A3FAB2AC1D7D}" type="pres">
      <dgm:prSet presAssocID="{628B6587-6F6C-4C1C-B7F5-8A4082CE9FC3}" presName="childTextBox" presStyleLbl="fgAccFollowNode1" presStyleIdx="0" presStyleCnt="6">
        <dgm:presLayoutVars>
          <dgm:bulletEnabled val="1"/>
        </dgm:presLayoutVars>
      </dgm:prSet>
      <dgm:spPr/>
      <dgm:t>
        <a:bodyPr/>
        <a:lstStyle/>
        <a:p>
          <a:endParaRPr lang="en-US"/>
        </a:p>
      </dgm:t>
    </dgm:pt>
    <dgm:pt modelId="{A9C487BC-903D-4267-8FEA-D6D04233729C}" type="pres">
      <dgm:prSet presAssocID="{DD254729-EE33-4E29-8B14-D8D02A8B2E74}" presName="childTextBox" presStyleLbl="fgAccFollowNode1" presStyleIdx="1" presStyleCnt="6">
        <dgm:presLayoutVars>
          <dgm:bulletEnabled val="1"/>
        </dgm:presLayoutVars>
      </dgm:prSet>
      <dgm:spPr/>
      <dgm:t>
        <a:bodyPr/>
        <a:lstStyle/>
        <a:p>
          <a:endParaRPr lang="en-US"/>
        </a:p>
      </dgm:t>
    </dgm:pt>
    <dgm:pt modelId="{C3F5D266-8D7E-4C4F-9933-AE6491CEE0E1}" type="pres">
      <dgm:prSet presAssocID="{F7C905AC-C426-43CC-946F-33E6A1999368}" presName="sp" presStyleCnt="0"/>
      <dgm:spPr/>
    </dgm:pt>
    <dgm:pt modelId="{E3294C8C-ED44-4C3E-8B3A-469AAB977B99}" type="pres">
      <dgm:prSet presAssocID="{5B4C0B41-BF6A-4271-B447-016893D88F82}" presName="arrowAndChildren" presStyleCnt="0"/>
      <dgm:spPr/>
    </dgm:pt>
    <dgm:pt modelId="{68C2CEA3-F875-45F6-A16D-105C71AD860B}" type="pres">
      <dgm:prSet presAssocID="{5B4C0B41-BF6A-4271-B447-016893D88F82}" presName="parentTextArrow" presStyleLbl="node1" presStyleIdx="0" presStyleCnt="3"/>
      <dgm:spPr/>
      <dgm:t>
        <a:bodyPr/>
        <a:lstStyle/>
        <a:p>
          <a:endParaRPr lang="en-US"/>
        </a:p>
      </dgm:t>
    </dgm:pt>
    <dgm:pt modelId="{651E3C1E-6837-42DE-B2A0-63F3BAD04EA3}" type="pres">
      <dgm:prSet presAssocID="{5B4C0B41-BF6A-4271-B447-016893D88F82}" presName="arrow" presStyleLbl="node1" presStyleIdx="1" presStyleCnt="3"/>
      <dgm:spPr/>
      <dgm:t>
        <a:bodyPr/>
        <a:lstStyle/>
        <a:p>
          <a:endParaRPr lang="en-US"/>
        </a:p>
      </dgm:t>
    </dgm:pt>
    <dgm:pt modelId="{4B7CF820-4736-4B4C-B787-CD55F57ED6B5}" type="pres">
      <dgm:prSet presAssocID="{5B4C0B41-BF6A-4271-B447-016893D88F82}" presName="descendantArrow" presStyleCnt="0"/>
      <dgm:spPr/>
    </dgm:pt>
    <dgm:pt modelId="{340BCBDA-4A61-469C-AB5C-3952D0F3F6DC}" type="pres">
      <dgm:prSet presAssocID="{1E7AE827-615D-4B71-BCCC-18525A2AD683}" presName="childTextArrow" presStyleLbl="fgAccFollowNode1" presStyleIdx="2" presStyleCnt="6">
        <dgm:presLayoutVars>
          <dgm:bulletEnabled val="1"/>
        </dgm:presLayoutVars>
      </dgm:prSet>
      <dgm:spPr/>
      <dgm:t>
        <a:bodyPr/>
        <a:lstStyle/>
        <a:p>
          <a:endParaRPr lang="en-US"/>
        </a:p>
      </dgm:t>
    </dgm:pt>
    <dgm:pt modelId="{788907EF-7B27-4A91-B47C-4D2CF888CC14}" type="pres">
      <dgm:prSet presAssocID="{6B12C353-B442-4BC0-9AD2-E3AE52EFF76E}" presName="childTextArrow" presStyleLbl="fgAccFollowNode1" presStyleIdx="3" presStyleCnt="6">
        <dgm:presLayoutVars>
          <dgm:bulletEnabled val="1"/>
        </dgm:presLayoutVars>
      </dgm:prSet>
      <dgm:spPr/>
      <dgm:t>
        <a:bodyPr/>
        <a:lstStyle/>
        <a:p>
          <a:endParaRPr lang="en-US"/>
        </a:p>
      </dgm:t>
    </dgm:pt>
    <dgm:pt modelId="{FD59C1CD-850D-44B2-948E-84351073885F}" type="pres">
      <dgm:prSet presAssocID="{A3AD46A2-AD7F-4464-B26E-4808E508F53A}" presName="sp" presStyleCnt="0"/>
      <dgm:spPr/>
    </dgm:pt>
    <dgm:pt modelId="{50C5E801-C538-4F3C-8D62-A1153CA7338E}" type="pres">
      <dgm:prSet presAssocID="{E2703A08-7875-48FF-9273-AF683319A2A4}" presName="arrowAndChildren" presStyleCnt="0"/>
      <dgm:spPr/>
    </dgm:pt>
    <dgm:pt modelId="{47B621C2-9E88-4FAF-872F-C69C8D2BD2A5}" type="pres">
      <dgm:prSet presAssocID="{E2703A08-7875-48FF-9273-AF683319A2A4}" presName="parentTextArrow" presStyleLbl="node1" presStyleIdx="1" presStyleCnt="3"/>
      <dgm:spPr/>
      <dgm:t>
        <a:bodyPr/>
        <a:lstStyle/>
        <a:p>
          <a:endParaRPr lang="en-US"/>
        </a:p>
      </dgm:t>
    </dgm:pt>
    <dgm:pt modelId="{BC322CFE-ADA0-4310-8F61-EE1F2EAEE699}" type="pres">
      <dgm:prSet presAssocID="{E2703A08-7875-48FF-9273-AF683319A2A4}" presName="arrow" presStyleLbl="node1" presStyleIdx="2" presStyleCnt="3"/>
      <dgm:spPr/>
      <dgm:t>
        <a:bodyPr/>
        <a:lstStyle/>
        <a:p>
          <a:endParaRPr lang="en-US"/>
        </a:p>
      </dgm:t>
    </dgm:pt>
    <dgm:pt modelId="{D6880038-8B61-456F-81B5-024E232DEED5}" type="pres">
      <dgm:prSet presAssocID="{E2703A08-7875-48FF-9273-AF683319A2A4}" presName="descendantArrow" presStyleCnt="0"/>
      <dgm:spPr/>
    </dgm:pt>
    <dgm:pt modelId="{2C556B44-2874-465B-993F-41EE95E1E109}" type="pres">
      <dgm:prSet presAssocID="{EC0D00C7-3867-49ED-BBA3-78C051D8ED06}" presName="childTextArrow" presStyleLbl="fgAccFollowNode1" presStyleIdx="4" presStyleCnt="6">
        <dgm:presLayoutVars>
          <dgm:bulletEnabled val="1"/>
        </dgm:presLayoutVars>
      </dgm:prSet>
      <dgm:spPr/>
      <dgm:t>
        <a:bodyPr/>
        <a:lstStyle/>
        <a:p>
          <a:endParaRPr lang="en-US"/>
        </a:p>
      </dgm:t>
    </dgm:pt>
    <dgm:pt modelId="{B0D5B20B-1422-4C92-8D8D-BEE68390C62C}" type="pres">
      <dgm:prSet presAssocID="{0F0DD87B-707C-49DF-9B17-78B0B4C21DDA}" presName="childTextArrow" presStyleLbl="fgAccFollowNode1" presStyleIdx="5" presStyleCnt="6">
        <dgm:presLayoutVars>
          <dgm:bulletEnabled val="1"/>
        </dgm:presLayoutVars>
      </dgm:prSet>
      <dgm:spPr/>
      <dgm:t>
        <a:bodyPr/>
        <a:lstStyle/>
        <a:p>
          <a:endParaRPr lang="en-US"/>
        </a:p>
      </dgm:t>
    </dgm:pt>
  </dgm:ptLst>
  <dgm:cxnLst>
    <dgm:cxn modelId="{1C3836CA-BE42-4509-98AC-2E1CD7CE97DA}" type="presOf" srcId="{1E7AE827-615D-4B71-BCCC-18525A2AD683}" destId="{340BCBDA-4A61-469C-AB5C-3952D0F3F6DC}" srcOrd="0" destOrd="0" presId="urn:microsoft.com/office/officeart/2005/8/layout/process4"/>
    <dgm:cxn modelId="{D2E52FB3-8862-4D93-8979-E891C50B097F}" type="presOf" srcId="{628B6587-6F6C-4C1C-B7F5-8A4082CE9FC3}" destId="{D6BE7678-D169-4C8B-8CD8-A3FAB2AC1D7D}" srcOrd="0" destOrd="0" presId="urn:microsoft.com/office/officeart/2005/8/layout/process4"/>
    <dgm:cxn modelId="{CF52D3A7-0F89-4F3D-910A-0032D9AA2845}" type="presOf" srcId="{6B12C353-B442-4BC0-9AD2-E3AE52EFF76E}" destId="{788907EF-7B27-4A91-B47C-4D2CF888CC14}" srcOrd="0" destOrd="0" presId="urn:microsoft.com/office/officeart/2005/8/layout/process4"/>
    <dgm:cxn modelId="{EAA6FF1D-1849-4446-9D99-E4E3CA0D4DA9}" srcId="{5B4C0B41-BF6A-4271-B447-016893D88F82}" destId="{6B12C353-B442-4BC0-9AD2-E3AE52EFF76E}" srcOrd="1" destOrd="0" parTransId="{692C28E8-B4AF-441B-B089-DC7E21802B74}" sibTransId="{4E9D78C9-F144-4F78-B249-5BF89C3CCC8F}"/>
    <dgm:cxn modelId="{F746C67E-959A-4410-8DB7-38C4F9B63B09}" srcId="{D6F99B12-1653-4576-90D1-C94461BB7518}" destId="{628B6587-6F6C-4C1C-B7F5-8A4082CE9FC3}" srcOrd="0" destOrd="0" parTransId="{C52F47CB-2438-4D4C-B3C2-CAC1EEE802D0}" sibTransId="{976C3F78-1853-4323-8384-2A7CCFECE1C2}"/>
    <dgm:cxn modelId="{275E3AC3-9B78-47F5-9B37-2795E2791041}" type="presOf" srcId="{D6F99B12-1653-4576-90D1-C94461BB7518}" destId="{DF42440E-22FA-45BC-A9DB-0E2077586350}" srcOrd="1" destOrd="0" presId="urn:microsoft.com/office/officeart/2005/8/layout/process4"/>
    <dgm:cxn modelId="{6AA75313-F590-4396-B716-772A50E8B5EA}" type="presOf" srcId="{E2703A08-7875-48FF-9273-AF683319A2A4}" destId="{47B621C2-9E88-4FAF-872F-C69C8D2BD2A5}" srcOrd="0" destOrd="0" presId="urn:microsoft.com/office/officeart/2005/8/layout/process4"/>
    <dgm:cxn modelId="{13800748-94EE-446A-8378-F73D8DA1B88D}" srcId="{860DD4E2-25D5-4C22-BDBD-F3B0D9019B00}" destId="{D6F99B12-1653-4576-90D1-C94461BB7518}" srcOrd="2" destOrd="0" parTransId="{64A35E45-AA4E-4C90-83C2-B235A52A25AF}" sibTransId="{DF9DF42D-5B8C-4F01-BCB1-7F6FBADDAA21}"/>
    <dgm:cxn modelId="{B1D270ED-2D84-4C86-8E64-B510E245E0EA}" srcId="{860DD4E2-25D5-4C22-BDBD-F3B0D9019B00}" destId="{E2703A08-7875-48FF-9273-AF683319A2A4}" srcOrd="0" destOrd="0" parTransId="{98AA0736-4A2D-48C2-BA74-4F4C1757A706}" sibTransId="{A3AD46A2-AD7F-4464-B26E-4808E508F53A}"/>
    <dgm:cxn modelId="{C5844E20-976C-4D59-8DB9-5D1FC7191C94}" srcId="{E2703A08-7875-48FF-9273-AF683319A2A4}" destId="{EC0D00C7-3867-49ED-BBA3-78C051D8ED06}" srcOrd="0" destOrd="0" parTransId="{329278B5-A439-4D75-B3D7-6DFFF7CAEA41}" sibTransId="{DB2352AF-659F-426A-9C32-04BB32A610D0}"/>
    <dgm:cxn modelId="{A8BFD6D7-A59D-46A8-ADA6-35CDB262E70D}" type="presOf" srcId="{860DD4E2-25D5-4C22-BDBD-F3B0D9019B00}" destId="{B294E72E-851E-4057-8394-A18A3E820044}" srcOrd="0" destOrd="0" presId="urn:microsoft.com/office/officeart/2005/8/layout/process4"/>
    <dgm:cxn modelId="{7E48C57C-F79A-4447-A5DD-296E43B78D9A}" type="presOf" srcId="{0F0DD87B-707C-49DF-9B17-78B0B4C21DDA}" destId="{B0D5B20B-1422-4C92-8D8D-BEE68390C62C}" srcOrd="0" destOrd="0" presId="urn:microsoft.com/office/officeart/2005/8/layout/process4"/>
    <dgm:cxn modelId="{95280FF7-2E2C-4895-A6EF-E9747DCF6D9C}" type="presOf" srcId="{5B4C0B41-BF6A-4271-B447-016893D88F82}" destId="{68C2CEA3-F875-45F6-A16D-105C71AD860B}" srcOrd="0" destOrd="0" presId="urn:microsoft.com/office/officeart/2005/8/layout/process4"/>
    <dgm:cxn modelId="{314111C6-3B15-40ED-8950-81E933AE3CDB}" srcId="{5B4C0B41-BF6A-4271-B447-016893D88F82}" destId="{1E7AE827-615D-4B71-BCCC-18525A2AD683}" srcOrd="0" destOrd="0" parTransId="{FD45818C-DDF9-4C1A-BA36-3858E90A3CEF}" sibTransId="{D4C6B036-2117-4ACD-9C59-25ABDD2B3A17}"/>
    <dgm:cxn modelId="{3BB58B9C-A151-4AB7-B076-5A2FBDD08670}" type="presOf" srcId="{5B4C0B41-BF6A-4271-B447-016893D88F82}" destId="{651E3C1E-6837-42DE-B2A0-63F3BAD04EA3}" srcOrd="1" destOrd="0" presId="urn:microsoft.com/office/officeart/2005/8/layout/process4"/>
    <dgm:cxn modelId="{F1B5D6C2-F99A-4262-83BF-04B4368A4435}" srcId="{E2703A08-7875-48FF-9273-AF683319A2A4}" destId="{0F0DD87B-707C-49DF-9B17-78B0B4C21DDA}" srcOrd="1" destOrd="0" parTransId="{97C99F3F-C6C0-44EB-906D-A132D038F9B9}" sibTransId="{20490D33-790D-462F-8C99-CFCA0A9365F7}"/>
    <dgm:cxn modelId="{9A889A14-2128-4BC7-BE3B-9248FEFCCDCB}" type="presOf" srcId="{E2703A08-7875-48FF-9273-AF683319A2A4}" destId="{BC322CFE-ADA0-4310-8F61-EE1F2EAEE699}" srcOrd="1" destOrd="0" presId="urn:microsoft.com/office/officeart/2005/8/layout/process4"/>
    <dgm:cxn modelId="{41C6054E-C8C4-442E-9254-F6B8D58EE45F}" type="presOf" srcId="{EC0D00C7-3867-49ED-BBA3-78C051D8ED06}" destId="{2C556B44-2874-465B-993F-41EE95E1E109}" srcOrd="0" destOrd="0" presId="urn:microsoft.com/office/officeart/2005/8/layout/process4"/>
    <dgm:cxn modelId="{C72EDCCC-4D9E-472D-BD85-B99BD48A17E7}" type="presOf" srcId="{DD254729-EE33-4E29-8B14-D8D02A8B2E74}" destId="{A9C487BC-903D-4267-8FEA-D6D04233729C}" srcOrd="0" destOrd="0" presId="urn:microsoft.com/office/officeart/2005/8/layout/process4"/>
    <dgm:cxn modelId="{4A59561F-72AC-424A-9FAA-84FF8C7841F6}" srcId="{860DD4E2-25D5-4C22-BDBD-F3B0D9019B00}" destId="{5B4C0B41-BF6A-4271-B447-016893D88F82}" srcOrd="1" destOrd="0" parTransId="{C3DD6905-330A-42CE-8E09-9216545A04B2}" sibTransId="{F7C905AC-C426-43CC-946F-33E6A1999368}"/>
    <dgm:cxn modelId="{20704339-5029-4F5B-9596-EF7B276C624B}" srcId="{D6F99B12-1653-4576-90D1-C94461BB7518}" destId="{DD254729-EE33-4E29-8B14-D8D02A8B2E74}" srcOrd="1" destOrd="0" parTransId="{4668705F-F48E-49BA-A8D5-7FC7E99336C4}" sibTransId="{E4D0AD68-5320-4E57-AEEC-944BBD22921B}"/>
    <dgm:cxn modelId="{C7550D85-57BC-4896-B2BC-F4FE249A8117}" type="presOf" srcId="{D6F99B12-1653-4576-90D1-C94461BB7518}" destId="{4452E0A4-5FD6-4D3D-AB97-34B23D281545}" srcOrd="0" destOrd="0" presId="urn:microsoft.com/office/officeart/2005/8/layout/process4"/>
    <dgm:cxn modelId="{3D9FD444-1ACC-4450-9ECC-36FD15A8D024}" type="presParOf" srcId="{B294E72E-851E-4057-8394-A18A3E820044}" destId="{F3749745-C13D-4E41-BD8F-75A2E5B82F92}" srcOrd="0" destOrd="0" presId="urn:microsoft.com/office/officeart/2005/8/layout/process4"/>
    <dgm:cxn modelId="{CE48B4FE-7E46-4671-A4A5-0F6A02F23B8A}" type="presParOf" srcId="{F3749745-C13D-4E41-BD8F-75A2E5B82F92}" destId="{4452E0A4-5FD6-4D3D-AB97-34B23D281545}" srcOrd="0" destOrd="0" presId="urn:microsoft.com/office/officeart/2005/8/layout/process4"/>
    <dgm:cxn modelId="{E0835EA6-DAA4-4B31-82D0-087C5DD68E2A}" type="presParOf" srcId="{F3749745-C13D-4E41-BD8F-75A2E5B82F92}" destId="{DF42440E-22FA-45BC-A9DB-0E2077586350}" srcOrd="1" destOrd="0" presId="urn:microsoft.com/office/officeart/2005/8/layout/process4"/>
    <dgm:cxn modelId="{61C61F67-6697-4759-8C07-1DDD8B8DE8E8}" type="presParOf" srcId="{F3749745-C13D-4E41-BD8F-75A2E5B82F92}" destId="{AEECFDEC-1FE7-4982-88A0-0A05387E899D}" srcOrd="2" destOrd="0" presId="urn:microsoft.com/office/officeart/2005/8/layout/process4"/>
    <dgm:cxn modelId="{376FBF79-F254-485F-80B3-7C86C91FBDBF}" type="presParOf" srcId="{AEECFDEC-1FE7-4982-88A0-0A05387E899D}" destId="{D6BE7678-D169-4C8B-8CD8-A3FAB2AC1D7D}" srcOrd="0" destOrd="0" presId="urn:microsoft.com/office/officeart/2005/8/layout/process4"/>
    <dgm:cxn modelId="{500F924B-52A5-48B6-80B6-B98FD498359D}" type="presParOf" srcId="{AEECFDEC-1FE7-4982-88A0-0A05387E899D}" destId="{A9C487BC-903D-4267-8FEA-D6D04233729C}" srcOrd="1" destOrd="0" presId="urn:microsoft.com/office/officeart/2005/8/layout/process4"/>
    <dgm:cxn modelId="{8A459646-AB33-4E7D-A617-0B633C56145A}" type="presParOf" srcId="{B294E72E-851E-4057-8394-A18A3E820044}" destId="{C3F5D266-8D7E-4C4F-9933-AE6491CEE0E1}" srcOrd="1" destOrd="0" presId="urn:microsoft.com/office/officeart/2005/8/layout/process4"/>
    <dgm:cxn modelId="{A005ECF8-4485-455D-84F1-96D82AD8450E}" type="presParOf" srcId="{B294E72E-851E-4057-8394-A18A3E820044}" destId="{E3294C8C-ED44-4C3E-8B3A-469AAB977B99}" srcOrd="2" destOrd="0" presId="urn:microsoft.com/office/officeart/2005/8/layout/process4"/>
    <dgm:cxn modelId="{004E7602-C6B7-40EB-8386-B0D7C8CEDB21}" type="presParOf" srcId="{E3294C8C-ED44-4C3E-8B3A-469AAB977B99}" destId="{68C2CEA3-F875-45F6-A16D-105C71AD860B}" srcOrd="0" destOrd="0" presId="urn:microsoft.com/office/officeart/2005/8/layout/process4"/>
    <dgm:cxn modelId="{FC7463B4-E08A-4477-A549-3104B7ABA8E3}" type="presParOf" srcId="{E3294C8C-ED44-4C3E-8B3A-469AAB977B99}" destId="{651E3C1E-6837-42DE-B2A0-63F3BAD04EA3}" srcOrd="1" destOrd="0" presId="urn:microsoft.com/office/officeart/2005/8/layout/process4"/>
    <dgm:cxn modelId="{528DC4DB-033D-4E1E-B241-C625DB910259}" type="presParOf" srcId="{E3294C8C-ED44-4C3E-8B3A-469AAB977B99}" destId="{4B7CF820-4736-4B4C-B787-CD55F57ED6B5}" srcOrd="2" destOrd="0" presId="urn:microsoft.com/office/officeart/2005/8/layout/process4"/>
    <dgm:cxn modelId="{07D12E22-8816-419F-B19C-954EBA32B68E}" type="presParOf" srcId="{4B7CF820-4736-4B4C-B787-CD55F57ED6B5}" destId="{340BCBDA-4A61-469C-AB5C-3952D0F3F6DC}" srcOrd="0" destOrd="0" presId="urn:microsoft.com/office/officeart/2005/8/layout/process4"/>
    <dgm:cxn modelId="{907E7D98-C8E0-44EC-BA75-D95EEA3EFD58}" type="presParOf" srcId="{4B7CF820-4736-4B4C-B787-CD55F57ED6B5}" destId="{788907EF-7B27-4A91-B47C-4D2CF888CC14}" srcOrd="1" destOrd="0" presId="urn:microsoft.com/office/officeart/2005/8/layout/process4"/>
    <dgm:cxn modelId="{2034B1B7-9FCF-4669-A8C1-0981D5D93A8A}" type="presParOf" srcId="{B294E72E-851E-4057-8394-A18A3E820044}" destId="{FD59C1CD-850D-44B2-948E-84351073885F}" srcOrd="3" destOrd="0" presId="urn:microsoft.com/office/officeart/2005/8/layout/process4"/>
    <dgm:cxn modelId="{21F35474-F077-45A0-8673-55F771A072ED}" type="presParOf" srcId="{B294E72E-851E-4057-8394-A18A3E820044}" destId="{50C5E801-C538-4F3C-8D62-A1153CA7338E}" srcOrd="4" destOrd="0" presId="urn:microsoft.com/office/officeart/2005/8/layout/process4"/>
    <dgm:cxn modelId="{D1267389-BCB7-4C2D-A1E3-FD8E3A1E4383}" type="presParOf" srcId="{50C5E801-C538-4F3C-8D62-A1153CA7338E}" destId="{47B621C2-9E88-4FAF-872F-C69C8D2BD2A5}" srcOrd="0" destOrd="0" presId="urn:microsoft.com/office/officeart/2005/8/layout/process4"/>
    <dgm:cxn modelId="{FADE3A2F-EBA3-430B-A7AC-0707055BAA82}" type="presParOf" srcId="{50C5E801-C538-4F3C-8D62-A1153CA7338E}" destId="{BC322CFE-ADA0-4310-8F61-EE1F2EAEE699}" srcOrd="1" destOrd="0" presId="urn:microsoft.com/office/officeart/2005/8/layout/process4"/>
    <dgm:cxn modelId="{3B8086C5-3ACE-4A24-BF75-097337C60CE1}" type="presParOf" srcId="{50C5E801-C538-4F3C-8D62-A1153CA7338E}" destId="{D6880038-8B61-456F-81B5-024E232DEED5}" srcOrd="2" destOrd="0" presId="urn:microsoft.com/office/officeart/2005/8/layout/process4"/>
    <dgm:cxn modelId="{544EB52A-B5A1-4F39-942B-B9EDC8887F97}" type="presParOf" srcId="{D6880038-8B61-456F-81B5-024E232DEED5}" destId="{2C556B44-2874-465B-993F-41EE95E1E109}" srcOrd="0" destOrd="0" presId="urn:microsoft.com/office/officeart/2005/8/layout/process4"/>
    <dgm:cxn modelId="{922AC5E4-D0A5-47E0-93D4-C4818DA308F5}" type="presParOf" srcId="{D6880038-8B61-456F-81B5-024E232DEED5}" destId="{B0D5B20B-1422-4C92-8D8D-BEE68390C62C}" srcOrd="1" destOrd="0" presId="urn:microsoft.com/office/officeart/2005/8/layout/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7D5942-92FB-4826-8BAE-5BB39BDEFDBB}" type="datetimeFigureOut">
              <a:rPr lang="en-US" smtClean="0"/>
              <a:pPr/>
              <a:t>7/22/2009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35BE38-41A9-40AD-BE13-7A7488296D3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435BE38-41A9-40AD-BE13-7A7488296D3F}"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0257530-11B4-4238-BFD7-567D449CE5B5}" type="datetimeFigureOut">
              <a:rPr lang="en-US" smtClean="0"/>
              <a:pPr/>
              <a:t>7/22/2009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940E940C-4DCA-4FCA-AD2C-37254EBE2A6D}"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257530-11B4-4238-BFD7-567D449CE5B5}" type="datetimeFigureOut">
              <a:rPr lang="en-US" smtClean="0"/>
              <a:pPr/>
              <a:t>7/22/2009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0E940C-4DCA-4FCA-AD2C-37254EBE2A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257530-11B4-4238-BFD7-567D449CE5B5}" type="datetimeFigureOut">
              <a:rPr lang="en-US" smtClean="0"/>
              <a:pPr/>
              <a:t>7/22/2009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0E940C-4DCA-4FCA-AD2C-37254EBE2A6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257530-11B4-4238-BFD7-567D449CE5B5}" type="datetimeFigureOut">
              <a:rPr lang="en-US" smtClean="0"/>
              <a:pPr/>
              <a:t>7/22/2009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0E940C-4DCA-4FCA-AD2C-37254EBE2A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0257530-11B4-4238-BFD7-567D449CE5B5}" type="datetimeFigureOut">
              <a:rPr lang="en-US" smtClean="0"/>
              <a:pPr/>
              <a:t>7/22/2009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940E940C-4DCA-4FCA-AD2C-37254EBE2A6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0257530-11B4-4238-BFD7-567D449CE5B5}" type="datetimeFigureOut">
              <a:rPr lang="en-US" smtClean="0"/>
              <a:pPr/>
              <a:t>7/22/2009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0E940C-4DCA-4FCA-AD2C-37254EBE2A6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0257530-11B4-4238-BFD7-567D449CE5B5}" type="datetimeFigureOut">
              <a:rPr lang="en-US" smtClean="0"/>
              <a:pPr/>
              <a:t>7/22/2009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0E940C-4DCA-4FCA-AD2C-37254EBE2A6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0257530-11B4-4238-BFD7-567D449CE5B5}" type="datetimeFigureOut">
              <a:rPr lang="en-US" smtClean="0"/>
              <a:pPr/>
              <a:t>7/22/2009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0E940C-4DCA-4FCA-AD2C-37254EBE2A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257530-11B4-4238-BFD7-567D449CE5B5}" type="datetimeFigureOut">
              <a:rPr lang="en-US" smtClean="0"/>
              <a:pPr/>
              <a:t>7/22/2009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0E940C-4DCA-4FCA-AD2C-37254EBE2A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0257530-11B4-4238-BFD7-567D449CE5B5}" type="datetimeFigureOut">
              <a:rPr lang="en-US" smtClean="0"/>
              <a:pPr/>
              <a:t>7/22/2009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0E940C-4DCA-4FCA-AD2C-37254EBE2A6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0257530-11B4-4238-BFD7-567D449CE5B5}" type="datetimeFigureOut">
              <a:rPr lang="en-US" smtClean="0"/>
              <a:pPr/>
              <a:t>7/22/2009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0E940C-4DCA-4FCA-AD2C-37254EBE2A6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0257530-11B4-4238-BFD7-567D449CE5B5}" type="datetimeFigureOut">
              <a:rPr lang="en-US" smtClean="0"/>
              <a:pPr/>
              <a:t>7/22/2009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40E940C-4DCA-4FCA-AD2C-37254EBE2A6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ed.gov/policy/e/sec/guid/preschoolguidance.do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Pre-K </a:t>
            </a:r>
            <a:br>
              <a:rPr lang="en-US" dirty="0" smtClean="0"/>
            </a:br>
            <a:r>
              <a:rPr lang="en-US" dirty="0" smtClean="0"/>
              <a:t>Yesterday, Today </a:t>
            </a:r>
            <a:r>
              <a:rPr lang="en-US" smtClean="0"/>
              <a:t>and Tomorrow</a:t>
            </a:r>
            <a:endParaRPr lang="en-US" dirty="0"/>
          </a:p>
        </p:txBody>
      </p:sp>
      <p:sp>
        <p:nvSpPr>
          <p:cNvPr id="3" name="Subtitle 2"/>
          <p:cNvSpPr>
            <a:spLocks noGrp="1"/>
          </p:cNvSpPr>
          <p:nvPr>
            <p:ph idx="1"/>
          </p:nvPr>
        </p:nvSpPr>
        <p:spPr/>
        <p:txBody>
          <a:bodyPr/>
          <a:lstStyle/>
          <a:p>
            <a:endParaRPr lang="en-US" dirty="0" smtClean="0"/>
          </a:p>
          <a:p>
            <a:endParaRPr lang="en-US" dirty="0" smtClean="0"/>
          </a:p>
          <a:p>
            <a:pPr>
              <a:buNone/>
            </a:pPr>
            <a:endParaRPr lang="en-US" dirty="0">
              <a:solidFill>
                <a:schemeClr val="tx2">
                  <a:lumMod val="75000"/>
                </a:schemeClr>
              </a:solidFill>
            </a:endParaRPr>
          </a:p>
        </p:txBody>
      </p:sp>
      <p:pic>
        <p:nvPicPr>
          <p:cNvPr id="4" name="Picture 3" descr="http://home.moravian.edu/students/s/stkas13/images/school_clip_art.jpg"/>
          <p:cNvPicPr/>
          <p:nvPr/>
        </p:nvPicPr>
        <p:blipFill>
          <a:blip r:embed="rId3"/>
          <a:srcRect/>
          <a:stretch>
            <a:fillRect/>
          </a:stretch>
        </p:blipFill>
        <p:spPr bwMode="auto">
          <a:xfrm>
            <a:off x="3048000" y="2209800"/>
            <a:ext cx="2895600" cy="2286000"/>
          </a:xfrm>
          <a:prstGeom prst="rect">
            <a:avLst/>
          </a:prstGeom>
          <a:noFill/>
          <a:ln w="9525">
            <a:noFill/>
            <a:miter lim="800000"/>
            <a:headEnd/>
            <a:tailEnd/>
          </a:ln>
        </p:spPr>
      </p:pic>
      <p:sp>
        <p:nvSpPr>
          <p:cNvPr id="5" name="TextBox 4"/>
          <p:cNvSpPr txBox="1"/>
          <p:nvPr/>
        </p:nvSpPr>
        <p:spPr>
          <a:xfrm>
            <a:off x="3657600" y="5181600"/>
            <a:ext cx="1752600" cy="369332"/>
          </a:xfrm>
          <a:prstGeom prst="rect">
            <a:avLst/>
          </a:prstGeom>
          <a:noFill/>
        </p:spPr>
        <p:txBody>
          <a:bodyPr wrap="square" rtlCol="0">
            <a:spAutoFit/>
          </a:bodyPr>
          <a:lstStyle/>
          <a:p>
            <a:pPr algn="ctr"/>
            <a:r>
              <a:rPr lang="en-US" dirty="0" smtClean="0">
                <a:solidFill>
                  <a:schemeClr val="tx2">
                    <a:lumMod val="75000"/>
                  </a:schemeClr>
                </a:solidFill>
              </a:rPr>
              <a:t>Jen France</a:t>
            </a:r>
            <a:endParaRPr lang="en-US"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Play?</a:t>
            </a:r>
            <a:endParaRPr lang="en-US" dirty="0"/>
          </a:p>
        </p:txBody>
      </p:sp>
      <p:pic>
        <p:nvPicPr>
          <p:cNvPr id="5" name="Picture Placeholder 4" descr="j0439314.jpg"/>
          <p:cNvPicPr>
            <a:picLocks noGrp="1" noChangeAspect="1"/>
          </p:cNvPicPr>
          <p:nvPr>
            <p:ph type="pic" idx="1"/>
          </p:nvPr>
        </p:nvPicPr>
        <p:blipFill>
          <a:blip r:embed="rId2" cstate="print"/>
          <a:srcRect l="3648" r="3648"/>
          <a:stretch>
            <a:fillRect/>
          </a:stretch>
        </p:blipFill>
        <p:spPr>
          <a:xfrm>
            <a:off x="3048000" y="5032375"/>
            <a:ext cx="2743200" cy="1825625"/>
          </a:xfrm>
        </p:spPr>
      </p:pic>
      <p:sp>
        <p:nvSpPr>
          <p:cNvPr id="3" name="Content Placeholder 2"/>
          <p:cNvSpPr>
            <a:spLocks noGrp="1"/>
          </p:cNvSpPr>
          <p:nvPr>
            <p:ph type="body" sz="half" idx="2"/>
          </p:nvPr>
        </p:nvSpPr>
        <p:spPr>
          <a:xfrm>
            <a:off x="914400" y="1166786"/>
            <a:ext cx="7696200" cy="3329014"/>
          </a:xfrm>
        </p:spPr>
        <p:txBody>
          <a:bodyPr>
            <a:noAutofit/>
          </a:bodyPr>
          <a:lstStyle/>
          <a:p>
            <a:r>
              <a:rPr lang="en-US" sz="2000" dirty="0" smtClean="0">
                <a:solidFill>
                  <a:srgbClr val="92D050"/>
                </a:solidFill>
              </a:rPr>
              <a:t>Functional play: </a:t>
            </a:r>
          </a:p>
          <a:p>
            <a:r>
              <a:rPr lang="en-US" sz="2000" dirty="0" smtClean="0">
                <a:solidFill>
                  <a:srgbClr val="92D050"/>
                </a:solidFill>
              </a:rPr>
              <a:t>using senses and muscles, experimenting with muscles</a:t>
            </a:r>
          </a:p>
          <a:p>
            <a:r>
              <a:rPr lang="en-US" sz="2000" dirty="0" smtClean="0">
                <a:solidFill>
                  <a:srgbClr val="92D050"/>
                </a:solidFill>
              </a:rPr>
              <a:t>Constructive play: </a:t>
            </a:r>
          </a:p>
          <a:p>
            <a:r>
              <a:rPr lang="en-US" sz="2000" dirty="0" smtClean="0">
                <a:solidFill>
                  <a:srgbClr val="92D050"/>
                </a:solidFill>
              </a:rPr>
              <a:t>involves handling materials, children develop own ideas about how things work and begin constructing representations</a:t>
            </a:r>
          </a:p>
          <a:p>
            <a:r>
              <a:rPr lang="en-US" sz="2000" dirty="0" smtClean="0">
                <a:solidFill>
                  <a:srgbClr val="92D050"/>
                </a:solidFill>
              </a:rPr>
              <a:t>Dramatic play: </a:t>
            </a:r>
          </a:p>
          <a:p>
            <a:r>
              <a:rPr lang="en-US" sz="2000" dirty="0" smtClean="0">
                <a:solidFill>
                  <a:srgbClr val="92D050"/>
                </a:solidFill>
              </a:rPr>
              <a:t>can develop alongside other types of play.</a:t>
            </a:r>
          </a:p>
          <a:p>
            <a:r>
              <a:rPr lang="en-US" sz="2000" dirty="0" smtClean="0">
                <a:solidFill>
                  <a:srgbClr val="92D050"/>
                </a:solidFill>
              </a:rPr>
              <a:t> Person oriented, verses material oriented</a:t>
            </a:r>
          </a:p>
          <a:p>
            <a:r>
              <a:rPr lang="en-US" sz="2000" dirty="0" smtClean="0">
                <a:solidFill>
                  <a:srgbClr val="92D050"/>
                </a:solidFill>
              </a:rPr>
              <a:t>Games with rules: </a:t>
            </a:r>
          </a:p>
          <a:p>
            <a:r>
              <a:rPr lang="en-US" sz="2000" dirty="0" smtClean="0">
                <a:solidFill>
                  <a:srgbClr val="92D050"/>
                </a:solidFill>
              </a:rPr>
              <a:t>involve planning. Children control own behavior and conform</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92500" lnSpcReduction="20000"/>
          </a:bodyPr>
          <a:lstStyle/>
          <a:p>
            <a:pPr algn="ctr"/>
            <a:r>
              <a:rPr lang="en-US" dirty="0" smtClean="0">
                <a:solidFill>
                  <a:srgbClr val="FFFF00"/>
                </a:solidFill>
              </a:rPr>
              <a:t>The use of the terminology in the recent media and government is pushing teachers to extremes and “explicit” “direct” teaching methods are replacing the work of children and changing the </a:t>
            </a:r>
          </a:p>
          <a:p>
            <a:pPr algn="ctr"/>
            <a:r>
              <a:rPr lang="en-US" dirty="0" smtClean="0">
                <a:solidFill>
                  <a:srgbClr val="FFFF00"/>
                </a:solidFill>
              </a:rPr>
              <a:t>role of the teacher.</a:t>
            </a:r>
          </a:p>
          <a:p>
            <a:pPr algn="ctr"/>
            <a:r>
              <a:rPr lang="en-US" dirty="0" smtClean="0">
                <a:solidFill>
                  <a:srgbClr val="FFFF00"/>
                </a:solidFill>
              </a:rPr>
              <a:t>Kindergarten has shifted from being the “unfolding” and development of children who interact with their natural world, to a cognitively based, direct instruction model</a:t>
            </a:r>
          </a:p>
          <a:p>
            <a:pPr algn="ctr"/>
            <a:r>
              <a:rPr lang="en-US" sz="3600" dirty="0" smtClean="0">
                <a:solidFill>
                  <a:srgbClr val="FF0000"/>
                </a:solidFill>
              </a:rPr>
              <a:t>Is this happening to preschool? </a:t>
            </a:r>
          </a:p>
          <a:p>
            <a:pPr algn="ctr"/>
            <a:r>
              <a:rPr lang="en-US" sz="3600" dirty="0" smtClean="0">
                <a:solidFill>
                  <a:srgbClr val="FF0000"/>
                </a:solidFill>
              </a:rPr>
              <a:t>Should it?</a:t>
            </a:r>
          </a:p>
          <a:p>
            <a:pPr algn="ctr"/>
            <a:r>
              <a:rPr lang="en-US" sz="3600" dirty="0" smtClean="0">
                <a:solidFill>
                  <a:srgbClr val="FF0000"/>
                </a:solidFill>
              </a:rPr>
              <a:t>Is it ethical?</a:t>
            </a:r>
            <a:endParaRPr lang="en-US" sz="3600" dirty="0">
              <a:solidFill>
                <a:srgbClr val="FF0000"/>
              </a:solidFill>
            </a:endParaRPr>
          </a:p>
        </p:txBody>
      </p:sp>
      <p:sp>
        <p:nvSpPr>
          <p:cNvPr id="2" name="Title 1"/>
          <p:cNvSpPr>
            <a:spLocks noGrp="1"/>
          </p:cNvSpPr>
          <p:nvPr>
            <p:ph type="title"/>
          </p:nvPr>
        </p:nvSpPr>
        <p:spPr/>
        <p:txBody>
          <a:bodyPr/>
          <a:lstStyle/>
          <a:p>
            <a:r>
              <a:rPr lang="en-US" dirty="0" smtClean="0"/>
              <a:t>Pressures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solidFill>
            <a:schemeClr val="bg2"/>
          </a:solidFill>
        </p:spPr>
        <p:txBody>
          <a:bodyPr>
            <a:normAutofit fontScale="47500" lnSpcReduction="20000"/>
          </a:bodyPr>
          <a:lstStyle/>
          <a:p>
            <a:endParaRPr lang="en-US" dirty="0" smtClean="0"/>
          </a:p>
          <a:p>
            <a:r>
              <a:rPr lang="en-US" dirty="0" smtClean="0">
                <a:solidFill>
                  <a:schemeClr val="tx2">
                    <a:lumMod val="75000"/>
                  </a:schemeClr>
                </a:solidFill>
              </a:rPr>
              <a:t> Dodge, D.T., </a:t>
            </a:r>
            <a:r>
              <a:rPr lang="en-US" dirty="0" err="1" smtClean="0">
                <a:solidFill>
                  <a:schemeClr val="tx2">
                    <a:lumMod val="75000"/>
                  </a:schemeClr>
                </a:solidFill>
              </a:rPr>
              <a:t>Colker</a:t>
            </a:r>
            <a:r>
              <a:rPr lang="en-US" dirty="0" smtClean="0">
                <a:solidFill>
                  <a:schemeClr val="tx2">
                    <a:lumMod val="75000"/>
                  </a:schemeClr>
                </a:solidFill>
              </a:rPr>
              <a:t>, L.J., &amp; </a:t>
            </a:r>
            <a:r>
              <a:rPr lang="en-US" dirty="0" err="1" smtClean="0">
                <a:solidFill>
                  <a:schemeClr val="tx2">
                    <a:lumMod val="75000"/>
                  </a:schemeClr>
                </a:solidFill>
              </a:rPr>
              <a:t>Heroman</a:t>
            </a:r>
            <a:r>
              <a:rPr lang="en-US" dirty="0" smtClean="0">
                <a:solidFill>
                  <a:schemeClr val="tx2">
                    <a:lumMod val="75000"/>
                  </a:schemeClr>
                </a:solidFill>
              </a:rPr>
              <a:t>, C. (2002). </a:t>
            </a:r>
            <a:r>
              <a:rPr lang="en-US" i="1" dirty="0" smtClean="0">
                <a:solidFill>
                  <a:schemeClr val="tx2">
                    <a:lumMod val="75000"/>
                  </a:schemeClr>
                </a:solidFill>
              </a:rPr>
              <a:t>The Creative curriculum</a:t>
            </a:r>
            <a:r>
              <a:rPr lang="en-US" dirty="0" smtClean="0">
                <a:solidFill>
                  <a:schemeClr val="tx2">
                    <a:lumMod val="75000"/>
                  </a:schemeClr>
                </a:solidFill>
              </a:rPr>
              <a:t>. Washington DC: Teaching Strategies.</a:t>
            </a:r>
          </a:p>
          <a:p>
            <a:endParaRPr lang="en-US" dirty="0" smtClean="0">
              <a:solidFill>
                <a:schemeClr val="tx2">
                  <a:lumMod val="75000"/>
                </a:schemeClr>
              </a:solidFill>
            </a:endParaRPr>
          </a:p>
          <a:p>
            <a:r>
              <a:rPr lang="en-US" dirty="0" err="1" smtClean="0">
                <a:solidFill>
                  <a:schemeClr val="tx2">
                    <a:lumMod val="75000"/>
                  </a:schemeClr>
                </a:solidFill>
              </a:rPr>
              <a:t>Jardine</a:t>
            </a:r>
            <a:r>
              <a:rPr lang="en-US" dirty="0" smtClean="0">
                <a:solidFill>
                  <a:schemeClr val="tx2">
                    <a:lumMod val="75000"/>
                  </a:schemeClr>
                </a:solidFill>
              </a:rPr>
              <a:t>, D. W. (2006). </a:t>
            </a:r>
            <a:r>
              <a:rPr lang="en-US" i="1" dirty="0" smtClean="0">
                <a:solidFill>
                  <a:schemeClr val="tx2">
                    <a:lumMod val="75000"/>
                  </a:schemeClr>
                </a:solidFill>
              </a:rPr>
              <a:t>Piaget &amp; education</a:t>
            </a:r>
            <a:r>
              <a:rPr lang="en-US" dirty="0" smtClean="0">
                <a:solidFill>
                  <a:schemeClr val="tx2">
                    <a:lumMod val="75000"/>
                  </a:schemeClr>
                </a:solidFill>
              </a:rPr>
              <a:t>. New York, NY: Peter Lang Publishing Inc..</a:t>
            </a:r>
          </a:p>
          <a:p>
            <a:endParaRPr lang="en-US" dirty="0" smtClean="0">
              <a:solidFill>
                <a:schemeClr val="tx2">
                  <a:lumMod val="75000"/>
                </a:schemeClr>
              </a:solidFill>
            </a:endParaRPr>
          </a:p>
          <a:p>
            <a:r>
              <a:rPr lang="en-US" dirty="0" smtClean="0">
                <a:solidFill>
                  <a:schemeClr val="tx2">
                    <a:lumMod val="75000"/>
                  </a:schemeClr>
                </a:solidFill>
              </a:rPr>
              <a:t>Maine </a:t>
            </a:r>
            <a:r>
              <a:rPr lang="en-US" dirty="0" smtClean="0">
                <a:solidFill>
                  <a:schemeClr val="tx2">
                    <a:lumMod val="75000"/>
                  </a:schemeClr>
                </a:solidFill>
              </a:rPr>
              <a:t>Department of </a:t>
            </a:r>
            <a:r>
              <a:rPr lang="en-US" dirty="0" err="1" smtClean="0">
                <a:solidFill>
                  <a:schemeClr val="tx2">
                    <a:lumMod val="75000"/>
                  </a:schemeClr>
                </a:solidFill>
              </a:rPr>
              <a:t>Edcuation</a:t>
            </a:r>
            <a:r>
              <a:rPr lang="en-US" dirty="0" smtClean="0">
                <a:solidFill>
                  <a:schemeClr val="tx2">
                    <a:lumMod val="75000"/>
                  </a:schemeClr>
                </a:solidFill>
              </a:rPr>
              <a:t> and Maine Department of Health and Human Services, (2002). </a:t>
            </a:r>
            <a:r>
              <a:rPr lang="en-US" i="1" dirty="0" smtClean="0">
                <a:solidFill>
                  <a:schemeClr val="tx2">
                    <a:lumMod val="75000"/>
                  </a:schemeClr>
                </a:solidFill>
              </a:rPr>
              <a:t>State of Maine Early Childhood Learning Guidelines</a:t>
            </a:r>
            <a:r>
              <a:rPr lang="en-US" dirty="0" smtClean="0">
                <a:solidFill>
                  <a:schemeClr val="tx2">
                    <a:lumMod val="75000"/>
                  </a:schemeClr>
                </a:solidFill>
              </a:rPr>
              <a:t>. Augusta, Me: </a:t>
            </a:r>
          </a:p>
          <a:p>
            <a:endParaRPr lang="en-US" dirty="0" smtClean="0">
              <a:solidFill>
                <a:schemeClr val="tx2">
                  <a:lumMod val="75000"/>
                </a:schemeClr>
              </a:solidFill>
            </a:endParaRPr>
          </a:p>
          <a:p>
            <a:r>
              <a:rPr lang="en-US" dirty="0" err="1" smtClean="0">
                <a:solidFill>
                  <a:schemeClr val="tx2">
                    <a:lumMod val="75000"/>
                  </a:schemeClr>
                </a:solidFill>
              </a:rPr>
              <a:t>Noddings</a:t>
            </a:r>
            <a:r>
              <a:rPr lang="en-US" dirty="0" smtClean="0">
                <a:solidFill>
                  <a:schemeClr val="tx2">
                    <a:lumMod val="75000"/>
                  </a:schemeClr>
                </a:solidFill>
              </a:rPr>
              <a:t>, N (2007). </a:t>
            </a:r>
            <a:r>
              <a:rPr lang="en-US" i="1" dirty="0" smtClean="0">
                <a:solidFill>
                  <a:schemeClr val="tx2">
                    <a:lumMod val="75000"/>
                  </a:schemeClr>
                </a:solidFill>
              </a:rPr>
              <a:t>Philosophy of education</a:t>
            </a:r>
            <a:r>
              <a:rPr lang="en-US" dirty="0" smtClean="0">
                <a:solidFill>
                  <a:schemeClr val="tx2">
                    <a:lumMod val="75000"/>
                  </a:schemeClr>
                </a:solidFill>
              </a:rPr>
              <a:t>. Boulder, Colorado: </a:t>
            </a:r>
            <a:r>
              <a:rPr lang="en-US" dirty="0" err="1" smtClean="0">
                <a:solidFill>
                  <a:schemeClr val="tx2">
                    <a:lumMod val="75000"/>
                  </a:schemeClr>
                </a:solidFill>
              </a:rPr>
              <a:t>Westview</a:t>
            </a:r>
            <a:r>
              <a:rPr lang="en-US" dirty="0" smtClean="0">
                <a:solidFill>
                  <a:schemeClr val="tx2">
                    <a:lumMod val="75000"/>
                  </a:schemeClr>
                </a:solidFill>
              </a:rPr>
              <a:t> Press.</a:t>
            </a:r>
          </a:p>
          <a:p>
            <a:endParaRPr lang="en-US" dirty="0" smtClean="0">
              <a:solidFill>
                <a:schemeClr val="tx2">
                  <a:lumMod val="75000"/>
                </a:schemeClr>
              </a:solidFill>
            </a:endParaRPr>
          </a:p>
          <a:p>
            <a:r>
              <a:rPr lang="en-US" dirty="0" err="1" smtClean="0">
                <a:solidFill>
                  <a:schemeClr val="tx2">
                    <a:lumMod val="75000"/>
                  </a:schemeClr>
                </a:solidFill>
              </a:rPr>
              <a:t>Smilansky</a:t>
            </a:r>
            <a:r>
              <a:rPr lang="en-US" dirty="0" smtClean="0">
                <a:solidFill>
                  <a:schemeClr val="tx2">
                    <a:lumMod val="75000"/>
                  </a:schemeClr>
                </a:solidFill>
              </a:rPr>
              <a:t>, S, &amp; </a:t>
            </a:r>
            <a:r>
              <a:rPr lang="en-US" dirty="0" err="1" smtClean="0">
                <a:solidFill>
                  <a:schemeClr val="tx2">
                    <a:lumMod val="75000"/>
                  </a:schemeClr>
                </a:solidFill>
              </a:rPr>
              <a:t>Shefatya</a:t>
            </a:r>
            <a:r>
              <a:rPr lang="en-US" dirty="0" smtClean="0">
                <a:solidFill>
                  <a:schemeClr val="tx2">
                    <a:lumMod val="75000"/>
                  </a:schemeClr>
                </a:solidFill>
              </a:rPr>
              <a:t>, L. (1990). </a:t>
            </a:r>
            <a:r>
              <a:rPr lang="en-US" i="1" dirty="0" smtClean="0">
                <a:solidFill>
                  <a:schemeClr val="tx2">
                    <a:lumMod val="75000"/>
                  </a:schemeClr>
                </a:solidFill>
              </a:rPr>
              <a:t>Facilitating Play</a:t>
            </a:r>
            <a:r>
              <a:rPr lang="en-US" dirty="0" smtClean="0">
                <a:solidFill>
                  <a:schemeClr val="tx2">
                    <a:lumMod val="75000"/>
                  </a:schemeClr>
                </a:solidFill>
              </a:rPr>
              <a:t>. Gaithersburg, Maryland: Psychosocial &amp; Educational Publications.</a:t>
            </a:r>
          </a:p>
          <a:p>
            <a:endParaRPr lang="en-US" dirty="0" smtClean="0">
              <a:solidFill>
                <a:schemeClr val="tx2">
                  <a:lumMod val="75000"/>
                </a:schemeClr>
              </a:solidFill>
            </a:endParaRPr>
          </a:p>
          <a:p>
            <a:r>
              <a:rPr lang="en-US" dirty="0" err="1" smtClean="0">
                <a:solidFill>
                  <a:schemeClr val="tx2">
                    <a:lumMod val="75000"/>
                  </a:schemeClr>
                </a:solidFill>
              </a:rPr>
              <a:t>Spodek</a:t>
            </a:r>
            <a:r>
              <a:rPr lang="en-US" dirty="0" smtClean="0">
                <a:solidFill>
                  <a:schemeClr val="tx2">
                    <a:lumMod val="75000"/>
                  </a:schemeClr>
                </a:solidFill>
              </a:rPr>
              <a:t>, B. (1988). </a:t>
            </a:r>
            <a:r>
              <a:rPr lang="en-US" i="1" dirty="0" smtClean="0">
                <a:solidFill>
                  <a:schemeClr val="tx2">
                    <a:lumMod val="75000"/>
                  </a:schemeClr>
                </a:solidFill>
              </a:rPr>
              <a:t>Early childhood curriculum and the definition of knowledge.</a:t>
            </a:r>
            <a:r>
              <a:rPr lang="en-US" dirty="0" smtClean="0">
                <a:solidFill>
                  <a:schemeClr val="tx2">
                    <a:lumMod val="75000"/>
                  </a:schemeClr>
                </a:solidFill>
              </a:rPr>
              <a:t> New Orleans, LA.</a:t>
            </a:r>
          </a:p>
          <a:p>
            <a:endParaRPr lang="en-US" dirty="0" smtClean="0">
              <a:solidFill>
                <a:schemeClr val="tx2">
                  <a:lumMod val="75000"/>
                </a:schemeClr>
              </a:solidFill>
            </a:endParaRPr>
          </a:p>
          <a:p>
            <a:r>
              <a:rPr lang="en-US" dirty="0" smtClean="0">
                <a:solidFill>
                  <a:schemeClr val="tx2">
                    <a:lumMod val="75000"/>
                  </a:schemeClr>
                </a:solidFill>
              </a:rPr>
              <a:t>United </a:t>
            </a:r>
            <a:r>
              <a:rPr lang="en-US" dirty="0" smtClean="0">
                <a:solidFill>
                  <a:schemeClr val="tx2">
                    <a:lumMod val="75000"/>
                  </a:schemeClr>
                </a:solidFill>
              </a:rPr>
              <a:t>States Department of Education, (March 4, 2004). </a:t>
            </a:r>
            <a:r>
              <a:rPr lang="en-US" i="1" dirty="0" smtClean="0">
                <a:solidFill>
                  <a:schemeClr val="tx2">
                    <a:lumMod val="75000"/>
                  </a:schemeClr>
                </a:solidFill>
              </a:rPr>
              <a:t>Serving preschool children under Title 1.</a:t>
            </a:r>
            <a:r>
              <a:rPr lang="en-US" dirty="0" smtClean="0">
                <a:solidFill>
                  <a:schemeClr val="tx2">
                    <a:lumMod val="75000"/>
                  </a:schemeClr>
                </a:solidFill>
              </a:rPr>
              <a:t> </a:t>
            </a:r>
            <a:r>
              <a:rPr lang="en-US" i="1" dirty="0" smtClean="0">
                <a:solidFill>
                  <a:schemeClr val="tx2">
                    <a:lumMod val="75000"/>
                  </a:schemeClr>
                </a:solidFill>
              </a:rPr>
              <a:t>non-regulatory guidance</a:t>
            </a:r>
            <a:r>
              <a:rPr lang="en-US" dirty="0" smtClean="0">
                <a:solidFill>
                  <a:schemeClr val="tx2">
                    <a:lumMod val="75000"/>
                  </a:schemeClr>
                </a:solidFill>
              </a:rPr>
              <a:t>, Retrieved July 14, 2009, from </a:t>
            </a:r>
            <a:r>
              <a:rPr lang="en-US" u="sng" dirty="0" smtClean="0">
                <a:solidFill>
                  <a:schemeClr val="tx2">
                    <a:lumMod val="75000"/>
                  </a:schemeClr>
                </a:solidFill>
                <a:hlinkClick r:id="rId2"/>
              </a:rPr>
              <a:t>http://</a:t>
            </a:r>
            <a:r>
              <a:rPr lang="en-US" u="sng" dirty="0" smtClean="0">
                <a:solidFill>
                  <a:schemeClr val="tx2">
                    <a:lumMod val="75000"/>
                  </a:schemeClr>
                </a:solidFill>
                <a:hlinkClick r:id="rId2"/>
              </a:rPr>
              <a:t>www.ed.gov/policy/e/sec/guid/preschoolguidance.doc</a:t>
            </a:r>
            <a:endParaRPr lang="en-US" u="sng" dirty="0" smtClean="0">
              <a:solidFill>
                <a:schemeClr val="tx2">
                  <a:lumMod val="75000"/>
                </a:schemeClr>
              </a:solidFill>
            </a:endParaRPr>
          </a:p>
          <a:p>
            <a:endParaRPr lang="en-US" dirty="0" smtClean="0">
              <a:solidFill>
                <a:schemeClr val="tx2">
                  <a:lumMod val="75000"/>
                </a:schemeClr>
              </a:solidFill>
            </a:endParaRPr>
          </a:p>
          <a:p>
            <a:r>
              <a:rPr lang="en-US" dirty="0" smtClean="0">
                <a:solidFill>
                  <a:schemeClr val="tx2">
                    <a:lumMod val="75000"/>
                  </a:schemeClr>
                </a:solidFill>
              </a:rPr>
              <a:t>Microsoft  Office On-line clip art 2009</a:t>
            </a:r>
            <a:endParaRPr lang="en-US" dirty="0" smtClean="0">
              <a:solidFill>
                <a:schemeClr val="tx2">
                  <a:lumMod val="75000"/>
                </a:schemeClr>
              </a:solidFill>
            </a:endParaRPr>
          </a:p>
          <a:p>
            <a:r>
              <a:rPr lang="en-US" dirty="0" smtClean="0"/>
              <a:t> </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530" y="1287517"/>
            <a:ext cx="9143999" cy="3785652"/>
          </a:xfrm>
          <a:prstGeom prst="rect">
            <a:avLst/>
          </a:prstGeom>
          <a:noFill/>
        </p:spPr>
        <p:txBody>
          <a:bodyPr wrap="square" rtlCol="0">
            <a:spAutoFit/>
          </a:bodyPr>
          <a:lstStyle/>
          <a:p>
            <a:pPr algn="ctr"/>
            <a:r>
              <a:rPr lang="en-US" sz="4000" dirty="0" smtClean="0">
                <a:solidFill>
                  <a:srgbClr val="FFFF00"/>
                </a:solidFill>
              </a:rPr>
              <a:t>Education is the process of preparing children for their future </a:t>
            </a:r>
          </a:p>
          <a:p>
            <a:pPr algn="ctr"/>
            <a:r>
              <a:rPr lang="en-US" sz="4000" dirty="0" smtClean="0">
                <a:solidFill>
                  <a:srgbClr val="FFFF00"/>
                </a:solidFill>
              </a:rPr>
              <a:t>as adults in our society</a:t>
            </a:r>
          </a:p>
          <a:p>
            <a:pPr algn="ctr"/>
            <a:endParaRPr lang="en-US" sz="4000" dirty="0" smtClean="0">
              <a:solidFill>
                <a:srgbClr val="FFFF00"/>
              </a:solidFill>
            </a:endParaRPr>
          </a:p>
          <a:p>
            <a:pPr algn="ctr"/>
            <a:r>
              <a:rPr lang="en-US" sz="4000" dirty="0" smtClean="0">
                <a:solidFill>
                  <a:srgbClr val="FFFF00"/>
                </a:solidFill>
              </a:rPr>
              <a:t>History has shown that as society has changed, so has the look of education</a:t>
            </a:r>
            <a:endParaRPr lang="en-US" sz="4000"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Brief overview of the History of Early Childhood Education</a:t>
            </a:r>
            <a:endParaRPr lang="en-US" dirty="0"/>
          </a:p>
        </p:txBody>
      </p:sp>
      <p:graphicFrame>
        <p:nvGraphicFramePr>
          <p:cNvPr id="4" name="Content Placeholder 3"/>
          <p:cNvGraphicFramePr>
            <a:graphicFrameLocks noGrp="1"/>
          </p:cNvGraphicFramePr>
          <p:nvPr>
            <p:ph idx="1"/>
          </p:nvPr>
        </p:nvGraphicFramePr>
        <p:xfrm>
          <a:off x="457200" y="1600200"/>
          <a:ext cx="8229600" cy="4708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lstStyle/>
          <a:p>
            <a:r>
              <a:rPr lang="en-US" dirty="0" smtClean="0"/>
              <a:t>Head Start</a:t>
            </a:r>
            <a:endParaRPr lang="en-US" dirty="0"/>
          </a:p>
        </p:txBody>
      </p:sp>
      <p:sp>
        <p:nvSpPr>
          <p:cNvPr id="3" name="Content Placeholder 2"/>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lstStyle/>
          <a:p>
            <a:pPr algn="ctr"/>
            <a:r>
              <a:rPr lang="en-US" dirty="0" smtClean="0"/>
              <a:t>Began in 1965 as a part day summer experience for low income children. The intent was to socialize and nourish children in order to increase success rates in schools.</a:t>
            </a:r>
          </a:p>
          <a:p>
            <a:pPr algn="ctr"/>
            <a:endParaRPr lang="en-US" dirty="0" smtClean="0"/>
          </a:p>
          <a:p>
            <a:pPr algn="ctr"/>
            <a:r>
              <a:rPr lang="en-US" dirty="0" smtClean="0"/>
              <a:t>In the 1980’s, funding was cut significantly and state school systems began drawing funds to begin preschool programs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Developments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solidFill>
                  <a:srgbClr val="92D050"/>
                </a:solidFill>
              </a:rPr>
              <a:t>As pressures have increased to show accountability in schools and to prepare children for the world of technology, the focus has shifted from the importance of social learning skills as we have known them to the importance of cognitive skills.</a:t>
            </a:r>
          </a:p>
          <a:p>
            <a:pPr>
              <a:buNone/>
            </a:pPr>
            <a:endParaRPr lang="en-US" dirty="0" smtClean="0">
              <a:solidFill>
                <a:srgbClr val="92D050"/>
              </a:solidFill>
            </a:endParaRPr>
          </a:p>
          <a:p>
            <a:pPr>
              <a:buNone/>
            </a:pPr>
            <a:r>
              <a:rPr lang="en-US" dirty="0" smtClean="0">
                <a:solidFill>
                  <a:srgbClr val="92D050"/>
                </a:solidFill>
              </a:rPr>
              <a:t>     Kindergartens have been adopted into public schools; have become full day programs and look much like the first grade classrooms from the 1970’s and 80’s.</a:t>
            </a:r>
          </a:p>
          <a:p>
            <a:pPr>
              <a:buNone/>
            </a:pPr>
            <a:endParaRPr lang="en-US" dirty="0" smtClean="0">
              <a:solidFill>
                <a:srgbClr val="92D050"/>
              </a:solidFill>
            </a:endParaRPr>
          </a:p>
          <a:p>
            <a:pPr>
              <a:buNone/>
            </a:pPr>
            <a:r>
              <a:rPr lang="en-US" dirty="0" smtClean="0">
                <a:solidFill>
                  <a:srgbClr val="92D050"/>
                </a:solidFill>
              </a:rPr>
              <a:t>     Mothers have joined the work force, requiring full time child care programs. Preschool programs are expanding, becoming public run and often combined with child care services.</a:t>
            </a: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j0438759.jpg"/>
          <p:cNvPicPr>
            <a:picLocks noChangeAspect="1"/>
          </p:cNvPicPr>
          <p:nvPr/>
        </p:nvPicPr>
        <p:blipFill>
          <a:blip r:embed="rId2" cstate="print"/>
          <a:srcRect t="11765"/>
          <a:stretch>
            <a:fillRect/>
          </a:stretch>
        </p:blipFill>
        <p:spPr>
          <a:xfrm>
            <a:off x="838200" y="2667000"/>
            <a:ext cx="2448878" cy="2286000"/>
          </a:xfrm>
          <a:prstGeom prst="rect">
            <a:avLst/>
          </a:prstGeom>
        </p:spPr>
      </p:pic>
      <p:sp>
        <p:nvSpPr>
          <p:cNvPr id="2" name="Title 1"/>
          <p:cNvSpPr>
            <a:spLocks noGrp="1"/>
          </p:cNvSpPr>
          <p:nvPr>
            <p:ph type="title"/>
          </p:nvPr>
        </p:nvSpPr>
        <p:spPr/>
        <p:txBody>
          <a:bodyPr>
            <a:noAutofit/>
          </a:bodyPr>
          <a:lstStyle/>
          <a:p>
            <a:pPr algn="ctr"/>
            <a:r>
              <a:rPr lang="en-US" sz="2400" dirty="0" smtClean="0"/>
              <a:t>Developmentally Appropriate Practice</a:t>
            </a:r>
            <a:endParaRPr lang="en-US" sz="2400" dirty="0"/>
          </a:p>
        </p:txBody>
      </p:sp>
      <p:sp>
        <p:nvSpPr>
          <p:cNvPr id="3" name="Content Placeholder 2"/>
          <p:cNvSpPr>
            <a:spLocks noGrp="1"/>
          </p:cNvSpPr>
          <p:nvPr>
            <p:ph sz="half" idx="1"/>
          </p:nvPr>
        </p:nvSpPr>
        <p:spPr/>
        <p:txBody>
          <a:bodyPr>
            <a:normAutofit fontScale="92500" lnSpcReduction="20000"/>
          </a:bodyPr>
          <a:lstStyle/>
          <a:p>
            <a:pPr algn="ctr"/>
            <a:r>
              <a:rPr lang="en-US" dirty="0" smtClean="0">
                <a:solidFill>
                  <a:srgbClr val="00B0F0"/>
                </a:solidFill>
              </a:rPr>
              <a:t>The National Association for the Education of Young Children developed this phrase (originally 1987, then revised in 1997)based on research of child development and learning, including knowledge from practitioners</a:t>
            </a:r>
          </a:p>
          <a:p>
            <a:endParaRPr lang="en-US" dirty="0" smtClean="0"/>
          </a:p>
          <a:p>
            <a:pPr algn="ctr"/>
            <a:r>
              <a:rPr lang="en-US" dirty="0" smtClean="0">
                <a:solidFill>
                  <a:srgbClr val="00B0F0"/>
                </a:solidFill>
              </a:rPr>
              <a:t>“Developmentally appropriate practice provides children with opportunities to learn and practice newly acquired skills. It offers challenges just beyond the level of their present mastery”-</a:t>
            </a:r>
          </a:p>
          <a:p>
            <a:pPr algn="ctr"/>
            <a:r>
              <a:rPr lang="en-US" dirty="0" smtClean="0">
                <a:solidFill>
                  <a:srgbClr val="00B0F0"/>
                </a:solidFill>
              </a:rPr>
              <a:t>(Creative Curriculum 2002).</a:t>
            </a:r>
          </a:p>
          <a:p>
            <a:endParaRPr lang="en-US" dirty="0" smtClean="0"/>
          </a:p>
          <a:p>
            <a:endParaRPr lang="en-US" dirty="0"/>
          </a:p>
        </p:txBody>
      </p:sp>
      <p:sp>
        <p:nvSpPr>
          <p:cNvPr id="5" name="Text Placeholder 4"/>
          <p:cNvSpPr>
            <a:spLocks noGrp="1"/>
          </p:cNvSpPr>
          <p:nvPr>
            <p:ph type="body" idx="2"/>
          </p:nvPr>
        </p:nvSpPr>
        <p:spPr>
          <a:noFill/>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Conflicting Information</a:t>
            </a:r>
            <a:endParaRPr lang="en-US" dirty="0"/>
          </a:p>
        </p:txBody>
      </p:sp>
      <p:sp>
        <p:nvSpPr>
          <p:cNvPr id="3" name="Text Placeholder 2"/>
          <p:cNvSpPr>
            <a:spLocks noGrp="1"/>
          </p:cNvSpPr>
          <p:nvPr>
            <p:ph type="body" idx="1"/>
          </p:nvPr>
        </p:nvSpPr>
        <p:spPr/>
        <p:txBody>
          <a:bodyPr>
            <a:normAutofit lnSpcReduction="10000"/>
          </a:bodyPr>
          <a:lstStyle/>
          <a:p>
            <a:pPr algn="ctr"/>
            <a:r>
              <a:rPr lang="en-US" dirty="0" smtClean="0">
                <a:solidFill>
                  <a:srgbClr val="FFFF00"/>
                </a:solidFill>
              </a:rPr>
              <a:t>NAEYC/Creative curriculum</a:t>
            </a:r>
            <a:endParaRPr lang="en-US" dirty="0">
              <a:solidFill>
                <a:srgbClr val="FFFF00"/>
              </a:solidFill>
            </a:endParaRPr>
          </a:p>
        </p:txBody>
      </p:sp>
      <p:sp>
        <p:nvSpPr>
          <p:cNvPr id="4" name="Text Placeholder 3"/>
          <p:cNvSpPr>
            <a:spLocks noGrp="1"/>
          </p:cNvSpPr>
          <p:nvPr>
            <p:ph type="body" sz="half" idx="3"/>
          </p:nvPr>
        </p:nvSpPr>
        <p:spPr/>
        <p:txBody>
          <a:bodyPr/>
          <a:lstStyle/>
          <a:p>
            <a:r>
              <a:rPr lang="en-US" dirty="0" smtClean="0">
                <a:solidFill>
                  <a:srgbClr val="FFFF00"/>
                </a:solidFill>
              </a:rPr>
              <a:t>No Child Left Behind</a:t>
            </a:r>
            <a:endParaRPr lang="en-US" dirty="0">
              <a:solidFill>
                <a:srgbClr val="FFFF00"/>
              </a:solidFill>
            </a:endParaRPr>
          </a:p>
        </p:txBody>
      </p:sp>
      <p:sp>
        <p:nvSpPr>
          <p:cNvPr id="5" name="Content Placeholder 4"/>
          <p:cNvSpPr>
            <a:spLocks noGrp="1"/>
          </p:cNvSpPr>
          <p:nvPr>
            <p:ph sz="quarter" idx="2"/>
          </p:nvPr>
        </p:nvSpPr>
        <p:spPr/>
        <p:txBody>
          <a:bodyPr>
            <a:normAutofit fontScale="70000" lnSpcReduction="20000"/>
          </a:bodyPr>
          <a:lstStyle/>
          <a:p>
            <a:r>
              <a:rPr lang="en-US" dirty="0" smtClean="0">
                <a:solidFill>
                  <a:srgbClr val="FFFF00"/>
                </a:solidFill>
              </a:rPr>
              <a:t>Based on works of theorists of Early Childhood Education and Brain research</a:t>
            </a:r>
          </a:p>
          <a:p>
            <a:r>
              <a:rPr lang="en-US" dirty="0" smtClean="0">
                <a:solidFill>
                  <a:srgbClr val="FFFF00"/>
                </a:solidFill>
              </a:rPr>
              <a:t>“Developmentally Appropriate Practice”</a:t>
            </a:r>
          </a:p>
          <a:p>
            <a:r>
              <a:rPr lang="en-US" dirty="0" smtClean="0">
                <a:solidFill>
                  <a:srgbClr val="FFFF00"/>
                </a:solidFill>
              </a:rPr>
              <a:t>Continues to stress the importance of social development as a stepping stone to cognitive development (</a:t>
            </a:r>
            <a:r>
              <a:rPr lang="en-US" dirty="0" err="1" smtClean="0">
                <a:solidFill>
                  <a:srgbClr val="FFFF00"/>
                </a:solidFill>
              </a:rPr>
              <a:t>Vygotsky</a:t>
            </a:r>
            <a:r>
              <a:rPr lang="en-US" dirty="0" smtClean="0">
                <a:solidFill>
                  <a:srgbClr val="FFFF00"/>
                </a:solidFill>
              </a:rPr>
              <a:t>)</a:t>
            </a:r>
          </a:p>
          <a:p>
            <a:r>
              <a:rPr lang="en-US" dirty="0" smtClean="0">
                <a:solidFill>
                  <a:srgbClr val="FFFF00"/>
                </a:solidFill>
              </a:rPr>
              <a:t>Encourages teacher as motivator, initiator and member of the learning community</a:t>
            </a:r>
          </a:p>
          <a:p>
            <a:r>
              <a:rPr lang="en-US" dirty="0" smtClean="0">
                <a:solidFill>
                  <a:srgbClr val="FFFF00"/>
                </a:solidFill>
              </a:rPr>
              <a:t>Uses domains of learning, social, cognitive, language, motor-a holistic approach</a:t>
            </a:r>
          </a:p>
          <a:p>
            <a:endParaRPr lang="en-US" dirty="0">
              <a:solidFill>
                <a:srgbClr val="FFFF00"/>
              </a:solidFill>
            </a:endParaRPr>
          </a:p>
        </p:txBody>
      </p:sp>
      <p:sp>
        <p:nvSpPr>
          <p:cNvPr id="6" name="Content Placeholder 5"/>
          <p:cNvSpPr>
            <a:spLocks noGrp="1"/>
          </p:cNvSpPr>
          <p:nvPr>
            <p:ph sz="quarter" idx="4"/>
          </p:nvPr>
        </p:nvSpPr>
        <p:spPr/>
        <p:txBody>
          <a:bodyPr>
            <a:normAutofit fontScale="70000" lnSpcReduction="20000"/>
          </a:bodyPr>
          <a:lstStyle/>
          <a:p>
            <a:r>
              <a:rPr lang="en-US" dirty="0" smtClean="0">
                <a:solidFill>
                  <a:srgbClr val="FFFF00"/>
                </a:solidFill>
              </a:rPr>
              <a:t>Strong stress on the 3 components of learning –language development</a:t>
            </a:r>
          </a:p>
          <a:p>
            <a:r>
              <a:rPr lang="en-US" dirty="0" smtClean="0">
                <a:solidFill>
                  <a:srgbClr val="FFFF00"/>
                </a:solidFill>
              </a:rPr>
              <a:t>-early literacy</a:t>
            </a:r>
          </a:p>
          <a:p>
            <a:r>
              <a:rPr lang="en-US" dirty="0" smtClean="0">
                <a:solidFill>
                  <a:srgbClr val="FFFF00"/>
                </a:solidFill>
              </a:rPr>
              <a:t>-early math</a:t>
            </a:r>
          </a:p>
          <a:p>
            <a:r>
              <a:rPr lang="en-US" dirty="0" smtClean="0">
                <a:solidFill>
                  <a:srgbClr val="FFFF00"/>
                </a:solidFill>
              </a:rPr>
              <a:t>Little emphasis on social component</a:t>
            </a:r>
          </a:p>
          <a:p>
            <a:r>
              <a:rPr lang="en-US" dirty="0" smtClean="0">
                <a:solidFill>
                  <a:srgbClr val="FFFF00"/>
                </a:solidFill>
              </a:rPr>
              <a:t>Direct instruction, </a:t>
            </a:r>
          </a:p>
          <a:p>
            <a:r>
              <a:rPr lang="en-US" dirty="0" smtClean="0">
                <a:solidFill>
                  <a:srgbClr val="FFFF00"/>
                </a:solidFill>
              </a:rPr>
              <a:t>Based on scientifically based research</a:t>
            </a:r>
          </a:p>
          <a:p>
            <a:r>
              <a:rPr lang="en-US" dirty="0" smtClean="0">
                <a:solidFill>
                  <a:srgbClr val="FFFF00"/>
                </a:solidFill>
              </a:rPr>
              <a:t>Pressure for full day full year programming and/or a minimum of two years of preschool experience in a direct, “high quality” program</a:t>
            </a:r>
          </a:p>
          <a:p>
            <a:endParaRPr lang="en-US" dirty="0">
              <a:solidFill>
                <a:srgbClr val="FFFF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Jean Piaget </a:t>
            </a:r>
            <a:br>
              <a:rPr lang="en-US" dirty="0" smtClean="0"/>
            </a:br>
            <a:endParaRPr lang="en-US" dirty="0"/>
          </a:p>
        </p:txBody>
      </p:sp>
      <p:sp>
        <p:nvSpPr>
          <p:cNvPr id="5" name="Content Placeholder 4"/>
          <p:cNvSpPr>
            <a:spLocks noGrp="1"/>
          </p:cNvSpPr>
          <p:nvPr>
            <p:ph sz="half" idx="1"/>
          </p:nvPr>
        </p:nvSpPr>
        <p:spPr/>
        <p:txBody>
          <a:bodyPr/>
          <a:lstStyle/>
          <a:p>
            <a:r>
              <a:rPr lang="en-US" dirty="0" smtClean="0"/>
              <a:t>Piaget  studied how children construct knowledge</a:t>
            </a:r>
          </a:p>
          <a:p>
            <a:pPr>
              <a:buNone/>
            </a:pPr>
            <a:r>
              <a:rPr lang="en-US" dirty="0" smtClean="0"/>
              <a:t>     Believed in stages of development</a:t>
            </a:r>
          </a:p>
          <a:p>
            <a:pPr>
              <a:buNone/>
            </a:pPr>
            <a:endParaRPr lang="en-US" dirty="0" smtClean="0"/>
          </a:p>
          <a:p>
            <a:pPr>
              <a:buNone/>
            </a:pPr>
            <a:endParaRPr lang="en-US" dirty="0" smtClean="0"/>
          </a:p>
          <a:p>
            <a:pPr marL="651510" indent="-514350">
              <a:buAutoNum type="arabicPeriod"/>
            </a:pPr>
            <a:r>
              <a:rPr lang="en-US" dirty="0" smtClean="0"/>
              <a:t>(0-2 years) Sensory-motor</a:t>
            </a:r>
          </a:p>
          <a:p>
            <a:pPr marL="651510" indent="-514350">
              <a:buNone/>
            </a:pPr>
            <a:r>
              <a:rPr lang="en-US" dirty="0" smtClean="0"/>
              <a:t>Heavily involved with learning from senses</a:t>
            </a:r>
          </a:p>
          <a:p>
            <a:pPr marL="651510" indent="-514350">
              <a:buNone/>
            </a:pPr>
            <a:r>
              <a:rPr lang="en-US" dirty="0" smtClean="0"/>
              <a:t>2. (3-7 years) Pre-operational</a:t>
            </a:r>
          </a:p>
          <a:p>
            <a:pPr marL="651510" indent="-514350">
              <a:buNone/>
            </a:pPr>
            <a:r>
              <a:rPr lang="en-US" dirty="0" smtClean="0"/>
              <a:t>Children learn from exploring and constructing</a:t>
            </a:r>
            <a:endParaRPr lang="en-US" dirty="0"/>
          </a:p>
        </p:txBody>
      </p:sp>
      <p:pic>
        <p:nvPicPr>
          <p:cNvPr id="7" name="Picture 6" descr="j0439451.jpg"/>
          <p:cNvPicPr>
            <a:picLocks noChangeAspect="1"/>
          </p:cNvPicPr>
          <p:nvPr/>
        </p:nvPicPr>
        <p:blipFill>
          <a:blip r:embed="rId2"/>
          <a:stretch>
            <a:fillRect/>
          </a:stretch>
        </p:blipFill>
        <p:spPr>
          <a:xfrm>
            <a:off x="228600" y="1600200"/>
            <a:ext cx="3352800" cy="4191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rot="10800000">
            <a:off x="0" y="514350"/>
            <a:ext cx="9601200" cy="5829300"/>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424</TotalTime>
  <Words>814</Words>
  <Application>Microsoft Office PowerPoint</Application>
  <PresentationFormat>On-screen Show (4:3)</PresentationFormat>
  <Paragraphs>96</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Apex</vt:lpstr>
      <vt:lpstr>Pre-K  Yesterday, Today and Tomorrow</vt:lpstr>
      <vt:lpstr>Slide 2</vt:lpstr>
      <vt:lpstr>Brief overview of the History of Early Childhood Education</vt:lpstr>
      <vt:lpstr>Head Start</vt:lpstr>
      <vt:lpstr>Recent Developments</vt:lpstr>
      <vt:lpstr>Developmentally Appropriate Practice</vt:lpstr>
      <vt:lpstr>Conflicting Information</vt:lpstr>
      <vt:lpstr>Jean Piaget  </vt:lpstr>
      <vt:lpstr>Slide 9</vt:lpstr>
      <vt:lpstr>Why Play?</vt:lpstr>
      <vt:lpstr>Pressures</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Pre-K Yesterday and Today</dc:title>
  <dc:creator> </dc:creator>
  <cp:lastModifiedBy> </cp:lastModifiedBy>
  <cp:revision>39</cp:revision>
  <dcterms:created xsi:type="dcterms:W3CDTF">2009-07-17T11:52:18Z</dcterms:created>
  <dcterms:modified xsi:type="dcterms:W3CDTF">2009-07-22T12:45:40Z</dcterms:modified>
</cp:coreProperties>
</file>